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3"/>
  </p:notesMasterIdLst>
  <p:handoutMasterIdLst>
    <p:handoutMasterId r:id="rId74"/>
  </p:handoutMasterIdLst>
  <p:sldIdLst>
    <p:sldId id="538" r:id="rId2"/>
    <p:sldId id="258" r:id="rId3"/>
    <p:sldId id="569" r:id="rId4"/>
    <p:sldId id="489" r:id="rId5"/>
    <p:sldId id="515" r:id="rId6"/>
    <p:sldId id="539" r:id="rId7"/>
    <p:sldId id="520" r:id="rId8"/>
    <p:sldId id="494" r:id="rId9"/>
    <p:sldId id="541" r:id="rId10"/>
    <p:sldId id="547" r:id="rId11"/>
    <p:sldId id="441" r:id="rId12"/>
    <p:sldId id="585" r:id="rId13"/>
    <p:sldId id="584" r:id="rId14"/>
    <p:sldId id="570" r:id="rId15"/>
    <p:sldId id="543" r:id="rId16"/>
    <p:sldId id="556" r:id="rId17"/>
    <p:sldId id="493" r:id="rId18"/>
    <p:sldId id="544" r:id="rId19"/>
    <p:sldId id="557" r:id="rId20"/>
    <p:sldId id="546" r:id="rId21"/>
    <p:sldId id="453" r:id="rId22"/>
    <p:sldId id="586" r:id="rId23"/>
    <p:sldId id="587" r:id="rId24"/>
    <p:sldId id="549" r:id="rId25"/>
    <p:sldId id="551" r:id="rId26"/>
    <p:sldId id="490" r:id="rId27"/>
    <p:sldId id="447" r:id="rId28"/>
    <p:sldId id="452" r:id="rId29"/>
    <p:sldId id="571" r:id="rId30"/>
    <p:sldId id="550" r:id="rId31"/>
    <p:sldId id="481" r:id="rId32"/>
    <p:sldId id="572" r:id="rId33"/>
    <p:sldId id="578" r:id="rId34"/>
    <p:sldId id="579" r:id="rId35"/>
    <p:sldId id="580" r:id="rId36"/>
    <p:sldId id="581" r:id="rId37"/>
    <p:sldId id="573" r:id="rId38"/>
    <p:sldId id="436" r:id="rId39"/>
    <p:sldId id="458" r:id="rId40"/>
    <p:sldId id="588" r:id="rId41"/>
    <p:sldId id="597" r:id="rId42"/>
    <p:sldId id="598" r:id="rId43"/>
    <p:sldId id="599" r:id="rId44"/>
    <p:sldId id="594" r:id="rId45"/>
    <p:sldId id="574" r:id="rId46"/>
    <p:sldId id="521" r:id="rId47"/>
    <p:sldId id="590" r:id="rId48"/>
    <p:sldId id="529" r:id="rId49"/>
    <p:sldId id="552" r:id="rId50"/>
    <p:sldId id="459" r:id="rId51"/>
    <p:sldId id="491" r:id="rId52"/>
    <p:sldId id="562" r:id="rId53"/>
    <p:sldId id="460" r:id="rId54"/>
    <p:sldId id="463" r:id="rId55"/>
    <p:sldId id="575" r:id="rId56"/>
    <p:sldId id="461" r:id="rId57"/>
    <p:sldId id="553" r:id="rId58"/>
    <p:sldId id="522" r:id="rId59"/>
    <p:sldId id="523" r:id="rId60"/>
    <p:sldId id="530" r:id="rId61"/>
    <p:sldId id="535" r:id="rId62"/>
    <p:sldId id="582" r:id="rId63"/>
    <p:sldId id="576" r:id="rId64"/>
    <p:sldId id="583" r:id="rId65"/>
    <p:sldId id="527" r:id="rId66"/>
    <p:sldId id="577" r:id="rId67"/>
    <p:sldId id="528" r:id="rId68"/>
    <p:sldId id="595" r:id="rId69"/>
    <p:sldId id="596" r:id="rId70"/>
    <p:sldId id="531" r:id="rId71"/>
    <p:sldId id="533" r:id="rId72"/>
  </p:sldIdLst>
  <p:sldSz cx="12192000" cy="6858000"/>
  <p:notesSz cx="7315200" cy="9601200"/>
  <p:custDataLst>
    <p:tags r:id="rId7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80567" autoAdjust="0"/>
  </p:normalViewPr>
  <p:slideViewPr>
    <p:cSldViewPr>
      <p:cViewPr varScale="1">
        <p:scale>
          <a:sx n="90" d="100"/>
          <a:sy n="90" d="100"/>
        </p:scale>
        <p:origin x="10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7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8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A* expanded 8100 ; Path cost = 33</a:t>
            </a:r>
          </a:p>
          <a:p>
            <a:r>
              <a:rPr lang="en-US" smtClean="0">
                <a:latin typeface="Arial" charset="0"/>
              </a:rPr>
              <a:t>UCS expanded 25263 . Path cost = 33</a:t>
            </a:r>
          </a:p>
          <a:p>
            <a:r>
              <a:rPr lang="en-US" smtClean="0">
                <a:latin typeface="Arial" charset="0"/>
              </a:rPr>
              <a:t>Greedy expanded 10 . Path cost = 41</a:t>
            </a:r>
          </a:p>
          <a:p>
            <a:r>
              <a:rPr lang="en-US" smtClean="0">
                <a:latin typeface="Arial" charset="0"/>
              </a:rPr>
              <a:t>[0, 7, 5, 3, 2, 1, 4, 6]</a:t>
            </a:r>
          </a:p>
          <a:p>
            <a:r>
              <a:rPr lang="en-US" smtClean="0">
                <a:latin typeface="Arial" charset="0"/>
              </a:rPr>
              <a:t>(7, 0, 5, 3, 2, 1, 4, 6)</a:t>
            </a:r>
          </a:p>
          <a:p>
            <a:r>
              <a:rPr lang="en-US" smtClean="0">
                <a:latin typeface="Arial" charset="0"/>
              </a:rPr>
              <a:t>(6, 4, 1, 2, 3, 5, 0, 7)</a:t>
            </a:r>
          </a:p>
          <a:p>
            <a:r>
              <a:rPr lang="en-US" smtClean="0">
                <a:latin typeface="Arial" charset="0"/>
              </a:rPr>
              <a:t>(3, 2, 1, 4, 6, 5, 0, 7)</a:t>
            </a:r>
          </a:p>
          <a:p>
            <a:r>
              <a:rPr lang="en-US" smtClean="0">
                <a:latin typeface="Arial" charset="0"/>
              </a:rPr>
              <a:t>(1, 2, 3, 4, 6, 5, 0, 7)</a:t>
            </a:r>
          </a:p>
          <a:p>
            <a:r>
              <a:rPr lang="en-US" smtClean="0">
                <a:latin typeface="Arial" charset="0"/>
              </a:rPr>
              <a:t>(5, 6, 4, 3, 2, 1, 0, 7)</a:t>
            </a:r>
          </a:p>
          <a:p>
            <a:r>
              <a:rPr lang="en-US" smtClean="0">
                <a:latin typeface="Arial" charset="0"/>
              </a:rPr>
              <a:t>(6, 5, 4, 3, 2, 1, 0, 7)</a:t>
            </a:r>
          </a:p>
          <a:p>
            <a:r>
              <a:rPr lang="en-US" smtClean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21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14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1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0.png"/><Relationship Id="rId5" Type="http://schemas.openxmlformats.org/officeDocument/2006/relationships/tags" Target="../tags/tag10.xml"/><Relationship Id="rId10" Type="http://schemas.openxmlformats.org/officeDocument/2006/relationships/image" Target="../media/image34.png"/><Relationship Id="rId4" Type="http://schemas.openxmlformats.org/officeDocument/2006/relationships/tags" Target="../tags/tag9.xml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.xml"/><Relationship Id="rId7" Type="http://schemas.openxmlformats.org/officeDocument/2006/relationships/image" Target="../media/image3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16.xml"/><Relationship Id="rId10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.xml"/><Relationship Id="rId7" Type="http://schemas.openxmlformats.org/officeDocument/2006/relationships/image" Target="../media/image3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22.xml"/><Relationship Id="rId16" Type="http://schemas.openxmlformats.org/officeDocument/2006/relationships/image" Target="../media/image5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2.png"/><Relationship Id="rId5" Type="http://schemas.openxmlformats.org/officeDocument/2006/relationships/tags" Target="../tags/tag25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31.xml"/><Relationship Id="rId7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png"/><Relationship Id="rId5" Type="http://schemas.openxmlformats.org/officeDocument/2006/relationships/tags" Target="../tags/tag33.xml"/><Relationship Id="rId10" Type="http://schemas.openxmlformats.org/officeDocument/2006/relationships/image" Target="../media/image68.png"/><Relationship Id="rId4" Type="http://schemas.openxmlformats.org/officeDocument/2006/relationships/tags" Target="../tags/tag32.xml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Artificial </a:t>
            </a:r>
            <a:r>
              <a:rPr lang="en-US" dirty="0" smtClean="0"/>
              <a:t>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00583"/>
            <a:ext cx="12192000" cy="5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 smtClean="0">
                <a:latin typeface="Calibri"/>
                <a:cs typeface="Calibri"/>
              </a:rPr>
              <a:t>[</a:t>
            </a:r>
            <a:r>
              <a:rPr lang="en-US" sz="1400" b="1" dirty="0" smtClean="0">
                <a:latin typeface="Calibri"/>
                <a:cs typeface="Calibri"/>
              </a:rPr>
              <a:t>These slides </a:t>
            </a:r>
            <a:r>
              <a:rPr lang="en-US" sz="1400" b="1" dirty="0" smtClean="0">
                <a:latin typeface="Calibri"/>
                <a:cs typeface="Calibri"/>
              </a:rPr>
              <a:t>are based on slides </a:t>
            </a:r>
            <a:r>
              <a:rPr lang="en-US" sz="1400" b="1" dirty="0" smtClean="0">
                <a:latin typeface="Calibri"/>
                <a:cs typeface="Calibri"/>
              </a:rPr>
              <a:t>created by Dan Klein and Pieter Abbeel for CS188 Intro to AI at UC Berkeley.  All CS188 materials are available at http://</a:t>
            </a:r>
            <a:r>
              <a:rPr lang="en-US" sz="1400" b="1" dirty="0" err="1" smtClean="0">
                <a:latin typeface="Calibri"/>
                <a:cs typeface="Calibri"/>
              </a:rPr>
              <a:t>ai.berkeley.edu</a:t>
            </a:r>
            <a:r>
              <a:rPr lang="en-US" sz="1400" b="1" dirty="0" smtClean="0">
                <a:latin typeface="Calibri"/>
                <a:cs typeface="Calibri"/>
              </a:rPr>
              <a:t>.]</a:t>
            </a:r>
            <a:endParaRPr lang="en-US" sz="14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small maze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L3D3)]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UCS Empty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 smtClean="0"/>
              <a:t>Video of Demo Contours UCS </a:t>
            </a:r>
            <a:r>
              <a:rPr lang="en-US" dirty="0" err="1" smtClean="0"/>
              <a:t>Pacman</a:t>
            </a:r>
            <a:r>
              <a:rPr lang="en-US" dirty="0" smtClean="0"/>
              <a:t> Small Maze</a:t>
            </a:r>
            <a:endParaRPr lang="en-US" dirty="0"/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smtClean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 smtClean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000" kern="0" dirty="0">
                <a:latin typeface="Calibri" pitchFamily="34" charset="0"/>
                <a:cs typeface="+mn-cs"/>
              </a:rPr>
              <a:t>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distance for </a:t>
            </a:r>
            <a:r>
              <a:rPr lang="en-US" sz="2000" kern="0" dirty="0" err="1" smtClean="0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</a:t>
            </a:r>
            <a:r>
              <a:rPr lang="en-US" sz="2800" dirty="0" smtClean="0">
                <a:latin typeface="Calibri" pitchFamily="34" charset="0"/>
              </a:rPr>
              <a:t>the number of the </a:t>
            </a:r>
            <a:r>
              <a:rPr lang="en-US" sz="2800" dirty="0">
                <a:latin typeface="Calibri" pitchFamily="34" charset="0"/>
              </a:rPr>
              <a:t>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Informed Search</a:t>
            </a:r>
          </a:p>
          <a:p>
            <a:pPr lvl="1"/>
            <a:r>
              <a:rPr lang="en-US" sz="3200" dirty="0" smtClean="0"/>
              <a:t>Heuristics</a:t>
            </a:r>
          </a:p>
          <a:p>
            <a:pPr lvl="1"/>
            <a:r>
              <a:rPr lang="en-US" sz="3200" dirty="0" smtClean="0"/>
              <a:t>Greedy Search</a:t>
            </a:r>
          </a:p>
          <a:p>
            <a:pPr lvl="1"/>
            <a:r>
              <a:rPr lang="en-US" sz="3200" dirty="0" smtClean="0"/>
              <a:t>A* Search</a:t>
            </a:r>
          </a:p>
          <a:p>
            <a:pPr lvl="2"/>
            <a:endParaRPr lang="en-US" sz="2800" dirty="0" smtClean="0"/>
          </a:p>
          <a:p>
            <a:pPr eaLnBrk="1" hangingPunct="1"/>
            <a:r>
              <a:rPr lang="en-US" sz="3600" dirty="0" smtClean="0"/>
              <a:t>Graph Search</a:t>
            </a:r>
          </a:p>
          <a:p>
            <a:pPr lvl="2"/>
            <a:endParaRPr lang="en-US" sz="2800" dirty="0" smtClean="0"/>
          </a:p>
          <a:p>
            <a:pPr lvl="1" eaLnBrk="1" hangingPunct="1"/>
            <a:endParaRPr lang="en-US" sz="3200" dirty="0" smtClean="0"/>
          </a:p>
          <a:p>
            <a:pPr eaLnBrk="1" hangingPunct="1"/>
            <a:endParaRPr lang="en-US" sz="3600" dirty="0" smtClean="0"/>
          </a:p>
          <a:p>
            <a:pPr eaLnBrk="1" hangingPunct="1"/>
            <a:endParaRPr lang="en-US" sz="36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greedy empty (L3D1)] </a:t>
            </a:r>
          </a:p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Greedy (Empty)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Contours Greedy (</a:t>
            </a:r>
            <a:r>
              <a:rPr lang="en-US" sz="4000" dirty="0" err="1" smtClean="0"/>
              <a:t>Pacman</a:t>
            </a:r>
            <a:r>
              <a:rPr lang="en-US" sz="4000" dirty="0" smtClean="0"/>
              <a:t> Small Maze)</a:t>
            </a:r>
            <a:endParaRPr lang="en-US" sz="4000" dirty="0"/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Should we stop when we </a:t>
            </a:r>
            <a:r>
              <a:rPr lang="en-US" dirty="0" err="1" smtClean="0">
                <a:latin typeface="Calibri"/>
                <a:cs typeface="Calibri"/>
              </a:rPr>
              <a:t>enqueue</a:t>
            </a:r>
            <a:r>
              <a:rPr lang="en-US" dirty="0" smtClean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No: only stop when we </a:t>
            </a:r>
            <a:r>
              <a:rPr lang="en-US" dirty="0" err="1" smtClean="0">
                <a:latin typeface="Calibri"/>
                <a:cs typeface="Calibri"/>
              </a:rPr>
              <a:t>dequeue</a:t>
            </a:r>
            <a:r>
              <a:rPr lang="en-US" dirty="0" smtClean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Assume:</a:t>
            </a:r>
          </a:p>
          <a:p>
            <a:r>
              <a:rPr lang="en-US" sz="2400" dirty="0" smtClean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Claim:</a:t>
            </a:r>
          </a:p>
          <a:p>
            <a:r>
              <a:rPr lang="en-US" sz="2400" dirty="0" smtClean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Definition of f-cost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</a:t>
            </a:r>
            <a:r>
              <a:rPr lang="en-US" sz="2600" dirty="0" smtClean="0">
                <a:latin typeface="Calibri"/>
                <a:cs typeface="Calibri"/>
              </a:rPr>
              <a:t>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en-US" dirty="0" err="1" smtClean="0">
                <a:latin typeface="Calibri"/>
                <a:cs typeface="Calibri"/>
              </a:rPr>
              <a:t>vs</a:t>
            </a:r>
            <a:r>
              <a:rPr lang="en-US" dirty="0" smtClean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contours UCS / greedy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* empty (L3D1)]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</a:t>
            </a:r>
            <a:r>
              <a:rPr lang="en-US" dirty="0" err="1" smtClean="0"/>
              <a:t>Pacman</a:t>
            </a:r>
            <a:r>
              <a:rPr lang="en-US" dirty="0" smtClean="0"/>
              <a:t> Small Maze) – A*</a:t>
            </a:r>
            <a:endParaRPr lang="en-US" dirty="0"/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games</a:t>
            </a:r>
          </a:p>
          <a:p>
            <a:pPr eaLnBrk="1" hangingPunct="1"/>
            <a:r>
              <a:rPr lang="en-US" dirty="0" err="1" smtClean="0"/>
              <a:t>Pathing</a:t>
            </a:r>
            <a:r>
              <a:rPr lang="en-US" dirty="0" smtClean="0"/>
              <a:t> / routing problems</a:t>
            </a:r>
          </a:p>
          <a:p>
            <a:pPr eaLnBrk="1" hangingPunct="1"/>
            <a:r>
              <a:rPr lang="en-US" dirty="0" smtClean="0"/>
              <a:t>Resource planning problems</a:t>
            </a:r>
          </a:p>
          <a:p>
            <a:pPr eaLnBrk="1" hangingPunct="1"/>
            <a:r>
              <a:rPr lang="en-US" dirty="0" smtClean="0"/>
              <a:t>Robot motion planning</a:t>
            </a:r>
          </a:p>
          <a:p>
            <a:pPr eaLnBrk="1" hangingPunct="1"/>
            <a:r>
              <a:rPr lang="en-US" dirty="0" smtClean="0"/>
              <a:t>Language analysis</a:t>
            </a:r>
          </a:p>
          <a:p>
            <a:pPr eaLnBrk="1" hangingPunct="1"/>
            <a:r>
              <a:rPr lang="en-US" dirty="0" smtClean="0"/>
              <a:t>Machine translation</a:t>
            </a:r>
          </a:p>
          <a:p>
            <a:pPr eaLnBrk="1" hangingPunct="1"/>
            <a:r>
              <a:rPr lang="en-US" dirty="0" smtClean="0"/>
              <a:t>Speech recognition</a:t>
            </a:r>
          </a:p>
          <a:p>
            <a:pPr eaLnBrk="1" hangingPunct="1"/>
            <a:r>
              <a:rPr lang="en-US" dirty="0" smtClean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UCS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*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(Tiny Maze) – UCS / A*</a:t>
            </a:r>
            <a:endParaRPr lang="en-US" dirty="0"/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Most of the work in solving hard search problems optimally is in coming up with admissible heuristics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smtClean="0"/>
              <a:t>Often, admissible heuristics are solutions to </a:t>
            </a:r>
            <a:r>
              <a:rPr lang="en-US" sz="2800" i="1" dirty="0" smtClean="0"/>
              <a:t>relaxed problems, </a:t>
            </a:r>
            <a:r>
              <a:rPr lang="en-US" sz="2800" dirty="0" smtClean="0"/>
              <a:t>where new actions are available</a:t>
            </a:r>
            <a:endParaRPr lang="en-US" sz="2800" i="1" dirty="0" smtClean="0"/>
          </a:p>
          <a:p>
            <a:pPr lvl="2"/>
            <a:endParaRPr lang="en-US" sz="2000" i="1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Heuristic: Number of tiles misplaced</a:t>
            </a:r>
          </a:p>
          <a:p>
            <a:pPr eaLnBrk="1" hangingPunct="1"/>
            <a:r>
              <a:rPr lang="en-US" sz="2800" dirty="0" smtClean="0"/>
              <a:t>Why is it admissible?</a:t>
            </a:r>
          </a:p>
          <a:p>
            <a:pPr eaLnBrk="1" hangingPunct="1"/>
            <a:r>
              <a:rPr lang="en-US" sz="2800" dirty="0" smtClean="0"/>
              <a:t>h(start) =</a:t>
            </a:r>
          </a:p>
          <a:p>
            <a:pPr eaLnBrk="1" hangingPunct="1"/>
            <a:r>
              <a:rPr lang="en-US" sz="2800" dirty="0" smtClean="0"/>
              <a:t>This is a </a:t>
            </a:r>
            <a:r>
              <a:rPr lang="en-US" sz="2800" i="1" dirty="0" smtClean="0"/>
              <a:t>relaxed-problem</a:t>
            </a:r>
            <a:r>
              <a:rPr lang="en-US" sz="2800" dirty="0" smtClean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Total </a:t>
            </a:r>
            <a:r>
              <a:rPr lang="en-US" sz="2400" i="1" dirty="0" smtClean="0"/>
              <a:t>Manhattan </a:t>
            </a:r>
            <a:r>
              <a:rPr lang="en-US" sz="2400" dirty="0" smtClean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How about using the </a:t>
            </a:r>
            <a:r>
              <a:rPr lang="en-US" sz="2800" i="1" dirty="0" smtClean="0"/>
              <a:t>actual cost</a:t>
            </a:r>
            <a:r>
              <a:rPr lang="en-US" sz="2800" dirty="0" smtClean="0"/>
              <a:t> as a heuristic?</a:t>
            </a:r>
          </a:p>
          <a:p>
            <a:pPr lvl="1" eaLnBrk="1" hangingPunct="1"/>
            <a:r>
              <a:rPr lang="en-US" sz="2400" dirty="0" smtClean="0"/>
              <a:t>Would it be admissible?</a:t>
            </a:r>
          </a:p>
          <a:p>
            <a:pPr lvl="1" eaLnBrk="1" hangingPunct="1"/>
            <a:r>
              <a:rPr lang="en-US" sz="2400" dirty="0" smtClean="0"/>
              <a:t>Would we save on nodes expanded?</a:t>
            </a:r>
          </a:p>
          <a:p>
            <a:pPr lvl="1" eaLnBrk="1" hangingPunct="1"/>
            <a:r>
              <a:rPr lang="en-US" sz="2400" dirty="0" smtClean="0"/>
              <a:t>What’s wrong with it?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With A*: a trade-off between quality of estimate and work per node</a:t>
            </a:r>
          </a:p>
          <a:p>
            <a:pPr lvl="1"/>
            <a:r>
              <a:rPr lang="en-US" sz="2400" dirty="0" smtClean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Dominance: h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 </a:t>
            </a:r>
            <a:r>
              <a:rPr lang="en-US" sz="2400" dirty="0" smtClean="0">
                <a:cs typeface="Arial" charset="0"/>
              </a:rPr>
              <a:t>≥</a:t>
            </a:r>
            <a:r>
              <a:rPr lang="en-US" sz="2400" dirty="0" smtClean="0"/>
              <a:t>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if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Heuristics form a semi-lattice:</a:t>
            </a:r>
          </a:p>
          <a:p>
            <a:pPr lvl="1" eaLnBrk="1" hangingPunct="1"/>
            <a:r>
              <a:rPr lang="en-US" sz="2000" dirty="0" smtClean="0"/>
              <a:t>Max of admissible heuristics is admissible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Trivial heuristics</a:t>
            </a:r>
          </a:p>
          <a:p>
            <a:pPr lvl="1" eaLnBrk="1" hangingPunct="1"/>
            <a:r>
              <a:rPr lang="en-US" sz="2000" dirty="0" smtClean="0"/>
              <a:t>Bottom of lattice is the zero heuristic (what does this give us?)</a:t>
            </a:r>
          </a:p>
          <a:p>
            <a:pPr lvl="1" eaLnBrk="1" hangingPunct="1"/>
            <a:r>
              <a:rPr lang="en-US" sz="2000" dirty="0" smtClean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 smtClean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Idea: never </a:t>
            </a:r>
            <a:r>
              <a:rPr lang="en-US" sz="2400" dirty="0" smtClean="0">
                <a:solidFill>
                  <a:srgbClr val="FF0000"/>
                </a:solidFill>
              </a:rPr>
              <a:t>expand</a:t>
            </a:r>
            <a:r>
              <a:rPr lang="en-US" sz="2400" dirty="0" smtClean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to implement: </a:t>
            </a:r>
          </a:p>
          <a:p>
            <a:pPr lvl="1" eaLnBrk="1" hangingPunct="1"/>
            <a:r>
              <a:rPr lang="en-US" sz="2000" dirty="0" smtClean="0"/>
              <a:t>Tree search + set of expanded states (“closed set”)</a:t>
            </a:r>
          </a:p>
          <a:p>
            <a:pPr lvl="1" eaLnBrk="1" hangingPunct="1"/>
            <a:r>
              <a:rPr lang="en-US" sz="2000" dirty="0" smtClean="0"/>
              <a:t>Expand the search tree node-by-node, but…</a:t>
            </a:r>
          </a:p>
          <a:p>
            <a:pPr lvl="1" eaLnBrk="1" hangingPunct="1"/>
            <a:r>
              <a:rPr lang="en-US" sz="2000" dirty="0" smtClean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 smtClean="0"/>
              <a:t>If not new, skip it, if new add to closed set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Important: </a:t>
            </a:r>
            <a:r>
              <a:rPr lang="en-US" sz="2400" dirty="0" smtClean="0">
                <a:solidFill>
                  <a:srgbClr val="FF0000"/>
                </a:solidFill>
              </a:rPr>
              <a:t>store the closed set as a set</a:t>
            </a:r>
            <a:r>
              <a:rPr lang="en-US" sz="2400" dirty="0" smtClean="0"/>
              <a:t>, not a list</a:t>
            </a:r>
            <a:endParaRPr lang="en-US" sz="19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 smtClean="0">
                <a:latin typeface="Calibri"/>
                <a:cs typeface="Calibri"/>
              </a:rPr>
              <a:t>≤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 smtClean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 smtClean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 smtClean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 smtClean="0">
                <a:latin typeface="Calibri"/>
                <a:cs typeface="Calibri"/>
              </a:rPr>
              <a:t>+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 smtClean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 smtClean="0">
                <a:latin typeface="Calibri"/>
                <a:cs typeface="Calibri"/>
              </a:rPr>
              <a:t>suboptimally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uses both backward costs and (estimates of) forward costs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A* is optimal with admissible / consistent heuristics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Search Pseudo-Code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 Pseudo-Code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Consider what A* does:</a:t>
            </a:r>
          </a:p>
          <a:p>
            <a:pPr lvl="1" eaLnBrk="1" hangingPunct="1"/>
            <a:r>
              <a:rPr lang="en-US" sz="2400" dirty="0" smtClean="0"/>
              <a:t>Expands nodes in increasing total f value (f-contours)</a:t>
            </a:r>
            <a:br>
              <a:rPr lang="en-US" sz="2400" dirty="0" smtClean="0"/>
            </a:br>
            <a:r>
              <a:rPr lang="en-US" sz="2400" dirty="0" smtClean="0"/>
              <a:t>Reminder: f(n) = g(n) + h(n) = cost to n + heuristic</a:t>
            </a:r>
          </a:p>
          <a:p>
            <a:pPr lvl="1" eaLnBrk="1" hangingPunct="1"/>
            <a:r>
              <a:rPr lang="en-US" sz="2400" dirty="0" smtClean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 smtClean="0"/>
              <a:t>Proof:</a:t>
            </a:r>
          </a:p>
          <a:p>
            <a:pPr eaLnBrk="1" hangingPunct="1"/>
            <a:r>
              <a:rPr lang="en-US" sz="2000" dirty="0" smtClean="0"/>
              <a:t>New possible problem: some </a:t>
            </a:r>
            <a:r>
              <a:rPr lang="en-US" sz="2000" i="1" dirty="0" smtClean="0"/>
              <a:t>n</a:t>
            </a:r>
            <a:r>
              <a:rPr lang="en-US" sz="2000" dirty="0" smtClean="0"/>
              <a:t> on path to G* isn’t in queue when we need it, because some worse </a:t>
            </a:r>
            <a:r>
              <a:rPr lang="en-US" sz="2000" i="1" dirty="0" smtClean="0"/>
              <a:t>n’</a:t>
            </a:r>
            <a:r>
              <a:rPr lang="en-US" sz="2000" dirty="0" smtClean="0"/>
              <a:t> for the same state </a:t>
            </a:r>
            <a:r>
              <a:rPr lang="en-US" sz="2000" dirty="0" err="1" smtClean="0"/>
              <a:t>dequeued</a:t>
            </a:r>
            <a:r>
              <a:rPr lang="en-US" sz="2000" dirty="0" smtClean="0"/>
              <a:t> and expanded first (disaster!)</a:t>
            </a:r>
          </a:p>
          <a:p>
            <a:pPr eaLnBrk="1" hangingPunct="1"/>
            <a:r>
              <a:rPr lang="en-US" sz="2000" dirty="0" smtClean="0"/>
              <a:t>Take the highest such </a:t>
            </a:r>
            <a:r>
              <a:rPr lang="en-US" sz="2000" i="1" dirty="0" smtClean="0"/>
              <a:t>n </a:t>
            </a:r>
            <a:r>
              <a:rPr lang="en-US" sz="2000" dirty="0" smtClean="0"/>
              <a:t>in tree</a:t>
            </a:r>
          </a:p>
          <a:p>
            <a:pPr eaLnBrk="1" hangingPunct="1"/>
            <a:r>
              <a:rPr lang="en-US" sz="2000" dirty="0" smtClean="0"/>
              <a:t>Let </a:t>
            </a:r>
            <a:r>
              <a:rPr lang="en-US" sz="2000" i="1" dirty="0" smtClean="0"/>
              <a:t>p</a:t>
            </a:r>
            <a:r>
              <a:rPr lang="en-US" sz="2000" dirty="0" smtClean="0"/>
              <a:t> be the ancestor of </a:t>
            </a:r>
            <a:r>
              <a:rPr lang="en-US" sz="2000" i="1" dirty="0" smtClean="0"/>
              <a:t>n </a:t>
            </a:r>
            <a:r>
              <a:rPr lang="en-US" sz="2000" dirty="0" smtClean="0"/>
              <a:t>that was on the queue when </a:t>
            </a:r>
            <a:r>
              <a:rPr lang="en-US" sz="2000" i="1" dirty="0" smtClean="0"/>
              <a:t>n</a:t>
            </a:r>
            <a:r>
              <a:rPr lang="en-US" sz="2000" dirty="0" smtClean="0"/>
              <a:t>’ was popped</a:t>
            </a:r>
          </a:p>
          <a:p>
            <a:pPr eaLnBrk="1" hangingPunct="1"/>
            <a:r>
              <a:rPr lang="en-US" sz="2000" i="1" dirty="0" smtClean="0"/>
              <a:t>f(p) &lt; f(n)</a:t>
            </a:r>
            <a:r>
              <a:rPr lang="en-US" sz="2000" dirty="0" smtClean="0"/>
              <a:t> because of </a:t>
            </a:r>
            <a:r>
              <a:rPr lang="en-US" sz="2000" dirty="0" smtClean="0">
                <a:solidFill>
                  <a:srgbClr val="008000"/>
                </a:solidFill>
              </a:rPr>
              <a:t>consistency</a:t>
            </a:r>
            <a:endParaRPr lang="en-US" sz="2000" i="1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 smtClean="0"/>
              <a:t>f(n) &lt; f(n’) </a:t>
            </a:r>
            <a:r>
              <a:rPr lang="en-US" sz="2000" dirty="0" smtClean="0"/>
              <a:t>because </a:t>
            </a:r>
            <a:r>
              <a:rPr lang="en-US" sz="2000" i="1" dirty="0" smtClean="0"/>
              <a:t>n’</a:t>
            </a:r>
            <a:r>
              <a:rPr lang="en-US" sz="2000" dirty="0" smtClean="0"/>
              <a:t> is suboptimal</a:t>
            </a:r>
            <a:endParaRPr lang="en-US" sz="2000" i="1" dirty="0" smtClean="0"/>
          </a:p>
          <a:p>
            <a:pPr eaLnBrk="1" hangingPunct="1"/>
            <a:r>
              <a:rPr lang="en-US" sz="2000" i="1" dirty="0" smtClean="0"/>
              <a:t>p</a:t>
            </a:r>
            <a:r>
              <a:rPr lang="en-US" sz="2000" dirty="0" smtClean="0"/>
              <a:t> would have been expanded before </a:t>
            </a:r>
            <a:r>
              <a:rPr lang="en-US" sz="2000" i="1" dirty="0" smtClean="0"/>
              <a:t>n</a:t>
            </a:r>
            <a:r>
              <a:rPr lang="en-US" sz="2000" dirty="0" smtClean="0"/>
              <a:t>’</a:t>
            </a:r>
          </a:p>
          <a:p>
            <a:pPr eaLnBrk="1" hangingPunct="1"/>
            <a:r>
              <a:rPr lang="en-US" sz="2000" dirty="0" smtClean="0"/>
              <a:t>Contradiction!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38955</TotalTime>
  <Words>2561</Words>
  <Application>Microsoft Office PowerPoint</Application>
  <PresentationFormat>Widescreen</PresentationFormat>
  <Paragraphs>621</Paragraphs>
  <Slides>71</Slides>
  <Notes>13</Notes>
  <HiddenSlides>2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Wingdings</vt:lpstr>
      <vt:lpstr>dan-berkeley-nlp-v1</vt:lpstr>
      <vt:lpstr>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wocjan</cp:lastModifiedBy>
  <cp:revision>2263</cp:revision>
  <cp:lastPrinted>2014-01-28T19:38:34Z</cp:lastPrinted>
  <dcterms:created xsi:type="dcterms:W3CDTF">2004-08-27T04:16:05Z</dcterms:created>
  <dcterms:modified xsi:type="dcterms:W3CDTF">2018-08-28T19:46:11Z</dcterms:modified>
</cp:coreProperties>
</file>